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sldIdLst>
    <p:sldId id="256" r:id="rId2"/>
    <p:sldId id="257" r:id="rId3"/>
    <p:sldId id="263" r:id="rId4"/>
    <p:sldId id="258" r:id="rId5"/>
    <p:sldId id="265" r:id="rId6"/>
    <p:sldId id="260" r:id="rId7"/>
    <p:sldId id="267" r:id="rId8"/>
    <p:sldId id="259" r:id="rId9"/>
    <p:sldId id="264" r:id="rId10"/>
    <p:sldId id="261" r:id="rId11"/>
    <p:sldId id="262" r:id="rId12"/>
    <p:sldId id="266"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5" d="100"/>
          <a:sy n="85" d="100"/>
        </p:scale>
        <p:origin x="-1328"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2069C06D-4ED8-42C6-905D-CA84CA1B6CBF}" type="datetime2">
              <a:rPr lang="en-US" smtClean="0"/>
              <a:t>Monday, February 27, 17</a:t>
            </a:fld>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6EEE0E-EDB0-4D84-86B0-50833DF22902}" type="datetime2">
              <a:rPr lang="en-US" smtClean="0"/>
              <a:t>Monday, February 27, 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114372C-B5AB-4C39-B273-B99224EB4DD5}" type="datetime2">
              <a:rPr lang="en-US" smtClean="0"/>
              <a:t>Monday, February 27, 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14CB1CAA-32CD-4B55-B92A-B8F0843CACF4}" type="datetime2">
              <a:rPr lang="en-US" smtClean="0"/>
              <a:t>Monday, February 27, 17</a:t>
            </a:fld>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3AD8CDC4-3D19-4983-B478-82F6B8E5AB66}" type="datetime2">
              <a:rPr lang="en-US" smtClean="0"/>
              <a:t>Monday, February 27, 17</a:t>
            </a:fld>
            <a:endParaRPr lang="en-US" dirty="0"/>
          </a:p>
        </p:txBody>
      </p:sp>
      <p:sp>
        <p:nvSpPr>
          <p:cNvPr id="13" name="Slide Number Placeholder 12"/>
          <p:cNvSpPr>
            <a:spLocks noGrp="1"/>
          </p:cNvSpPr>
          <p:nvPr>
            <p:ph type="sldNum" sz="quarter" idx="11"/>
          </p:nvPr>
        </p:nvSpPr>
        <p:spPr/>
        <p:txBody>
          <a:bodyPr/>
          <a:lstStyle/>
          <a:p>
            <a:fld id="{1789C0F2-17E0-497A-9BBE-0C73201AAFE3}"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84B82477-D5D3-4181-8C11-75D0F2433A87}" type="datetime2">
              <a:rPr lang="en-US" smtClean="0"/>
              <a:t>Monday, February 27, 17</a:t>
            </a:fld>
            <a:endParaRPr lang="en-US" dirty="0"/>
          </a:p>
        </p:txBody>
      </p:sp>
      <p:sp>
        <p:nvSpPr>
          <p:cNvPr id="9" name="Slide Number Placeholder 8"/>
          <p:cNvSpPr>
            <a:spLocks noGrp="1"/>
          </p:cNvSpPr>
          <p:nvPr>
            <p:ph type="sldNum" sz="quarter" idx="11"/>
          </p:nvPr>
        </p:nvSpPr>
        <p:spPr/>
        <p:txBody>
          <a:bodyPr/>
          <a:lstStyle/>
          <a:p>
            <a:fld id="{1789C0F2-17E0-497A-9BBE-0C73201AAFE3}"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213E253B-1893-4367-8BAE-DF4BC10DC578}" type="datetime2">
              <a:rPr lang="en-US" smtClean="0"/>
              <a:t>Monday, February 27, 17</a:t>
            </a:fld>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8B62300D-25B3-4603-86C9-4CB776489F00}" type="datetime2">
              <a:rPr lang="en-US" smtClean="0"/>
              <a:t>Monday, February 27, 17</a:t>
            </a:fld>
            <a:endParaRPr lang="en-US" dirty="0"/>
          </a:p>
        </p:txBody>
      </p:sp>
      <p:sp>
        <p:nvSpPr>
          <p:cNvPr id="8" name="Slide Number Placeholder 7"/>
          <p:cNvSpPr>
            <a:spLocks noGrp="1"/>
          </p:cNvSpPr>
          <p:nvPr>
            <p:ph type="sldNum" sz="quarter" idx="11"/>
          </p:nvPr>
        </p:nvSpPr>
        <p:spPr/>
        <p:txBody>
          <a:bodyPr/>
          <a:lstStyle/>
          <a:p>
            <a:fld id="{1789C0F2-17E0-497A-9BBE-0C73201AAFE3}"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6314AD9-FCC8-48B7-B85B-012A91320DFF}" type="datetime2">
              <a:rPr lang="en-US" smtClean="0"/>
              <a:t>Monday, February 27, 17</a:t>
            </a:fld>
            <a:endParaRPr lang="en-US" dirty="0"/>
          </a:p>
        </p:txBody>
      </p:sp>
      <p:sp>
        <p:nvSpPr>
          <p:cNvPr id="6" name="Slide Number Placeholder 5"/>
          <p:cNvSpPr>
            <a:spLocks noGrp="1"/>
          </p:cNvSpPr>
          <p:nvPr>
            <p:ph type="sldNum" sz="quarter" idx="11"/>
          </p:nvPr>
        </p:nvSpPr>
        <p:spPr/>
        <p:txBody>
          <a:bodyPr/>
          <a:lstStyle/>
          <a:p>
            <a:fld id="{1789C0F2-17E0-497A-9BBE-0C73201AAFE3}"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3182DC50-D5DB-4F94-B367-9876CD2C4012}" type="datetime2">
              <a:rPr lang="en-US" smtClean="0"/>
              <a:t>Monday, February 27, 17</a:t>
            </a:fld>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292EB412-E790-42EA-81FE-2925D3A43D91}" type="datetime2">
              <a:rPr lang="en-US" smtClean="0"/>
              <a:t>Monday, February 27, 17</a:t>
            </a:fld>
            <a:endParaRPr lang="en-US" dirty="0"/>
          </a:p>
        </p:txBody>
      </p:sp>
      <p:sp>
        <p:nvSpPr>
          <p:cNvPr id="14" name="Slide Number Placeholder 13"/>
          <p:cNvSpPr>
            <a:spLocks noGrp="1"/>
          </p:cNvSpPr>
          <p:nvPr>
            <p:ph type="sldNum" sz="quarter" idx="11"/>
          </p:nvPr>
        </p:nvSpPr>
        <p:spPr/>
        <p:txBody>
          <a:bodyPr/>
          <a:lstStyle/>
          <a:p>
            <a:fld id="{1789C0F2-17E0-497A-9BBE-0C73201AAFE3}"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0B385921-A91A-409C-921C-0E0EC1E750EC}" type="datetime2">
              <a:rPr lang="en-US" smtClean="0"/>
              <a:t>Monday, February 27, 17</a:t>
            </a:fld>
            <a:endParaRPr lang="en-US"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1789C0F2-17E0-497A-9BBE-0C73201AAF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sldNum="0" hdr="0" ftr="0" dt="0"/>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Market Orientation vs. </a:t>
            </a:r>
            <a:br>
              <a:rPr lang="en-US" dirty="0" smtClean="0"/>
            </a:br>
            <a:r>
              <a:rPr lang="en-US" dirty="0" smtClean="0"/>
              <a:t>Product Orientation</a:t>
            </a:r>
            <a:endParaRPr lang="en-US" dirty="0"/>
          </a:p>
        </p:txBody>
      </p:sp>
      <p:sp>
        <p:nvSpPr>
          <p:cNvPr id="3" name="Subtitle 2"/>
          <p:cNvSpPr>
            <a:spLocks noGrp="1"/>
          </p:cNvSpPr>
          <p:nvPr>
            <p:ph type="subTitle" idx="1"/>
          </p:nvPr>
        </p:nvSpPr>
        <p:spPr/>
        <p:txBody>
          <a:bodyPr/>
          <a:lstStyle/>
          <a:p>
            <a:r>
              <a:rPr lang="en-US" dirty="0" smtClean="0"/>
              <a:t>New product development</a:t>
            </a:r>
            <a:endParaRPr lang="en-US" dirty="0"/>
          </a:p>
        </p:txBody>
      </p:sp>
    </p:spTree>
    <p:extLst>
      <p:ext uri="{BB962C8B-B14F-4D97-AF65-F5344CB8AC3E}">
        <p14:creationId xmlns:p14="http://schemas.microsoft.com/office/powerpoint/2010/main" val="26613147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a:t>Companies that focus on the product they make, rather than making the products that they can sell.</a:t>
            </a:r>
          </a:p>
          <a:p>
            <a:r>
              <a:rPr lang="en-US" dirty="0"/>
              <a:t>Creative and innovative products are launched onto the market and customers will be tempted to buy them.</a:t>
            </a:r>
          </a:p>
          <a:p>
            <a:r>
              <a:rPr lang="en-US" dirty="0"/>
              <a:t>Concentration on quality. Consumers are willing to pay a higher price for high-quality products.</a:t>
            </a:r>
          </a:p>
          <a:p>
            <a:r>
              <a:rPr lang="en-US" dirty="0"/>
              <a:t>The main </a:t>
            </a:r>
            <a:r>
              <a:rPr lang="en-US" b="1" dirty="0"/>
              <a:t>advantages</a:t>
            </a:r>
            <a:r>
              <a:rPr lang="en-US" dirty="0"/>
              <a:t> of product orientation are </a:t>
            </a:r>
            <a:r>
              <a:rPr lang="en-US" b="1" dirty="0"/>
              <a:t>quality</a:t>
            </a:r>
            <a:r>
              <a:rPr lang="en-US" dirty="0"/>
              <a:t> can be assured and the company has more </a:t>
            </a:r>
            <a:r>
              <a:rPr lang="en-US" b="1" dirty="0"/>
              <a:t>control</a:t>
            </a:r>
            <a:r>
              <a:rPr lang="en-US" dirty="0"/>
              <a:t> over its operations.</a:t>
            </a:r>
          </a:p>
          <a:p>
            <a:r>
              <a:rPr lang="en-US" dirty="0"/>
              <a:t>Because the consumer is not engaged in the process there is a higher rate of failure for businesses that use this marketing approach. This is higher risk.</a:t>
            </a:r>
            <a:endParaRPr lang="en-US" dirty="0"/>
          </a:p>
        </p:txBody>
      </p:sp>
      <p:sp>
        <p:nvSpPr>
          <p:cNvPr id="3" name="Title 2"/>
          <p:cNvSpPr>
            <a:spLocks noGrp="1"/>
          </p:cNvSpPr>
          <p:nvPr>
            <p:ph type="title"/>
          </p:nvPr>
        </p:nvSpPr>
        <p:spPr/>
        <p:txBody>
          <a:bodyPr/>
          <a:lstStyle/>
          <a:p>
            <a:r>
              <a:rPr lang="en-US" dirty="0" smtClean="0"/>
              <a:t>Benefits of Product Orientation</a:t>
            </a:r>
            <a:endParaRPr lang="en-US" dirty="0"/>
          </a:p>
        </p:txBody>
      </p:sp>
    </p:spTree>
    <p:extLst>
      <p:ext uri="{BB962C8B-B14F-4D97-AF65-F5344CB8AC3E}">
        <p14:creationId xmlns:p14="http://schemas.microsoft.com/office/powerpoint/2010/main" val="57692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Supplying a product that they specialize in by maintaining the highest quality and control over their product.</a:t>
            </a:r>
            <a:endParaRPr lang="en-US" sz="3200" dirty="0"/>
          </a:p>
        </p:txBody>
      </p:sp>
      <p:sp>
        <p:nvSpPr>
          <p:cNvPr id="3" name="Title 2"/>
          <p:cNvSpPr>
            <a:spLocks noGrp="1"/>
          </p:cNvSpPr>
          <p:nvPr>
            <p:ph type="title"/>
          </p:nvPr>
        </p:nvSpPr>
        <p:spPr/>
        <p:txBody>
          <a:bodyPr/>
          <a:lstStyle/>
          <a:p>
            <a:r>
              <a:rPr lang="en-US" dirty="0" smtClean="0"/>
              <a:t>Ferrari</a:t>
            </a:r>
            <a:endParaRPr lang="en-US" dirty="0"/>
          </a:p>
        </p:txBody>
      </p:sp>
    </p:spTree>
    <p:extLst>
      <p:ext uri="{BB962C8B-B14F-4D97-AF65-F5344CB8AC3E}">
        <p14:creationId xmlns:p14="http://schemas.microsoft.com/office/powerpoint/2010/main" val="41830098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rcRect l="-12420" r="-12420"/>
          <a:stretch>
            <a:fillRect/>
          </a:stretch>
        </p:blipFill>
        <p:spPr/>
      </p:pic>
      <p:sp>
        <p:nvSpPr>
          <p:cNvPr id="3" name="Title 2"/>
          <p:cNvSpPr>
            <a:spLocks noGrp="1"/>
          </p:cNvSpPr>
          <p:nvPr>
            <p:ph type="title"/>
          </p:nvPr>
        </p:nvSpPr>
        <p:spPr/>
        <p:txBody>
          <a:bodyPr/>
          <a:lstStyle/>
          <a:p>
            <a:endParaRPr lang="en-US" dirty="0"/>
          </a:p>
        </p:txBody>
      </p:sp>
    </p:spTree>
    <p:extLst>
      <p:ext uri="{BB962C8B-B14F-4D97-AF65-F5344CB8AC3E}">
        <p14:creationId xmlns:p14="http://schemas.microsoft.com/office/powerpoint/2010/main" val="23881665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sz="3200" b="1" dirty="0"/>
              <a:t>Depends on your market</a:t>
            </a:r>
            <a:r>
              <a:rPr lang="en-US" sz="3200" dirty="0"/>
              <a:t>: hi-tech products are more likely to be product oriented. Mass consumer markets are more likely to be market oriented.</a:t>
            </a:r>
          </a:p>
          <a:p>
            <a:r>
              <a:rPr lang="en-US" sz="3200" b="1" dirty="0"/>
              <a:t>Organization and culture </a:t>
            </a:r>
            <a:r>
              <a:rPr lang="en-US" sz="3200" dirty="0"/>
              <a:t>will dictate this also. Are the important stakeholders the customer?</a:t>
            </a:r>
          </a:p>
          <a:p>
            <a:r>
              <a:rPr lang="en-US" sz="3200" b="1" dirty="0"/>
              <a:t>Competition</a:t>
            </a:r>
            <a:r>
              <a:rPr lang="en-US" sz="3200" dirty="0"/>
              <a:t> - businesses with less competition tend to be less customer-focused.</a:t>
            </a:r>
          </a:p>
          <a:p>
            <a:pPr marL="18288" indent="0">
              <a:buNone/>
            </a:pPr>
            <a:endParaRPr lang="en-US" dirty="0"/>
          </a:p>
        </p:txBody>
      </p:sp>
      <p:sp>
        <p:nvSpPr>
          <p:cNvPr id="3" name="Title 2"/>
          <p:cNvSpPr>
            <a:spLocks noGrp="1"/>
          </p:cNvSpPr>
          <p:nvPr>
            <p:ph type="title"/>
          </p:nvPr>
        </p:nvSpPr>
        <p:spPr/>
        <p:txBody>
          <a:bodyPr/>
          <a:lstStyle/>
          <a:p>
            <a:r>
              <a:rPr lang="en-US" dirty="0" smtClean="0"/>
              <a:t>How to choose?</a:t>
            </a:r>
            <a:endParaRPr lang="en-US" dirty="0"/>
          </a:p>
        </p:txBody>
      </p:sp>
    </p:spTree>
    <p:extLst>
      <p:ext uri="{BB962C8B-B14F-4D97-AF65-F5344CB8AC3E}">
        <p14:creationId xmlns:p14="http://schemas.microsoft.com/office/powerpoint/2010/main" val="1440551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M</a:t>
            </a:r>
            <a:r>
              <a:rPr lang="en-US" dirty="0" smtClean="0"/>
              <a:t>arket </a:t>
            </a:r>
            <a:r>
              <a:rPr lang="en-US" dirty="0"/>
              <a:t>orientation aims at satisfying consumer needs through market research and market analysis</a:t>
            </a:r>
            <a:r>
              <a:rPr lang="en-US" dirty="0" smtClean="0"/>
              <a:t>.</a:t>
            </a:r>
          </a:p>
          <a:p>
            <a:r>
              <a:rPr lang="en-US" dirty="0" smtClean="0"/>
              <a:t> </a:t>
            </a:r>
            <a:r>
              <a:rPr lang="en-US" dirty="0"/>
              <a:t>Rather than going on what the business thinks is right for the customer, market-oriented business decisions are based on what </a:t>
            </a:r>
            <a:r>
              <a:rPr lang="en-US" dirty="0" smtClean="0"/>
              <a:t>the customers </a:t>
            </a:r>
            <a:r>
              <a:rPr lang="en-US" dirty="0"/>
              <a:t>need and </a:t>
            </a:r>
            <a:r>
              <a:rPr lang="en-US" dirty="0" smtClean="0"/>
              <a:t>want.</a:t>
            </a:r>
            <a:endParaRPr lang="en-US" dirty="0"/>
          </a:p>
        </p:txBody>
      </p:sp>
      <p:sp>
        <p:nvSpPr>
          <p:cNvPr id="3" name="Title 2"/>
          <p:cNvSpPr>
            <a:spLocks noGrp="1"/>
          </p:cNvSpPr>
          <p:nvPr>
            <p:ph type="title"/>
          </p:nvPr>
        </p:nvSpPr>
        <p:spPr/>
        <p:txBody>
          <a:bodyPr/>
          <a:lstStyle/>
          <a:p>
            <a:r>
              <a:rPr lang="en-US" dirty="0" smtClean="0"/>
              <a:t>Market Orientation</a:t>
            </a:r>
            <a:endParaRPr lang="en-US" dirty="0"/>
          </a:p>
        </p:txBody>
      </p:sp>
    </p:spTree>
    <p:extLst>
      <p:ext uri="{BB962C8B-B14F-4D97-AF65-F5344CB8AC3E}">
        <p14:creationId xmlns:p14="http://schemas.microsoft.com/office/powerpoint/2010/main" val="725506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7-02-27 at 2.14.27 PM.png"/>
          <p:cNvPicPr>
            <a:picLocks noGrp="1" noChangeAspect="1"/>
          </p:cNvPicPr>
          <p:nvPr>
            <p:ph idx="1"/>
          </p:nvPr>
        </p:nvPicPr>
        <p:blipFill>
          <a:blip r:embed="rId2">
            <a:extLst>
              <a:ext uri="{28A0092B-C50C-407E-A947-70E740481C1C}">
                <a14:useLocalDpi xmlns:a14="http://schemas.microsoft.com/office/drawing/2010/main" val="0"/>
              </a:ext>
            </a:extLst>
          </a:blip>
          <a:srcRect l="-33333" r="-33333"/>
          <a:stretch>
            <a:fillRect/>
          </a:stretch>
        </p:blipFill>
        <p:spPr>
          <a:xfrm>
            <a:off x="2133600" y="685800"/>
            <a:ext cx="6096000" cy="3657600"/>
          </a:xfrm>
        </p:spPr>
      </p:pic>
      <p:sp>
        <p:nvSpPr>
          <p:cNvPr id="3" name="Title 2"/>
          <p:cNvSpPr>
            <a:spLocks noGrp="1"/>
          </p:cNvSpPr>
          <p:nvPr>
            <p:ph type="title"/>
          </p:nvPr>
        </p:nvSpPr>
        <p:spPr/>
        <p:txBody>
          <a:bodyPr/>
          <a:lstStyle/>
          <a:p>
            <a:r>
              <a:rPr lang="en-US" dirty="0" smtClean="0"/>
              <a:t>Customers in the center</a:t>
            </a:r>
            <a:endParaRPr lang="en-US" dirty="0"/>
          </a:p>
        </p:txBody>
      </p:sp>
      <p:sp>
        <p:nvSpPr>
          <p:cNvPr id="5" name="TextBox 4"/>
          <p:cNvSpPr txBox="1"/>
          <p:nvPr/>
        </p:nvSpPr>
        <p:spPr>
          <a:xfrm>
            <a:off x="3914588" y="6424706"/>
            <a:ext cx="5229411" cy="369332"/>
          </a:xfrm>
          <a:prstGeom prst="rect">
            <a:avLst/>
          </a:prstGeom>
          <a:noFill/>
        </p:spPr>
        <p:txBody>
          <a:bodyPr wrap="square" rtlCol="0">
            <a:spAutoFit/>
          </a:bodyPr>
          <a:lstStyle/>
          <a:p>
            <a:r>
              <a:rPr lang="en-US" dirty="0"/>
              <a:t>http://</a:t>
            </a:r>
            <a:r>
              <a:rPr lang="en-US" dirty="0" err="1"/>
              <a:t>www.learnmarketing.net</a:t>
            </a:r>
            <a:r>
              <a:rPr lang="en-US" dirty="0"/>
              <a:t>/</a:t>
            </a:r>
            <a:r>
              <a:rPr lang="en-US" dirty="0" err="1"/>
              <a:t>orientations.htm</a:t>
            </a:r>
            <a:endParaRPr lang="en-US" dirty="0"/>
          </a:p>
        </p:txBody>
      </p:sp>
    </p:spTree>
    <p:extLst>
      <p:ext uri="{BB962C8B-B14F-4D97-AF65-F5344CB8AC3E}">
        <p14:creationId xmlns:p14="http://schemas.microsoft.com/office/powerpoint/2010/main" val="409222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dirty="0" smtClean="0"/>
              <a:t>Lower risk</a:t>
            </a:r>
            <a:endParaRPr lang="en-US" b="1" dirty="0"/>
          </a:p>
          <a:p>
            <a:r>
              <a:rPr lang="en-US" dirty="0" smtClean="0"/>
              <a:t>If </a:t>
            </a:r>
            <a:r>
              <a:rPr lang="en-US" dirty="0"/>
              <a:t>consumer needs are being met with appropriate products, then they are likely to survive longer and make higher profits than those that are being sold following a product-led approach.</a:t>
            </a:r>
          </a:p>
          <a:p>
            <a:r>
              <a:rPr lang="en-US" dirty="0"/>
              <a:t>Businesses have </a:t>
            </a:r>
            <a:r>
              <a:rPr lang="en-US" b="1" dirty="0"/>
              <a:t>greater flexibility </a:t>
            </a:r>
            <a:r>
              <a:rPr lang="en-US" dirty="0"/>
              <a:t>and can respond quickly to changes in the market.</a:t>
            </a:r>
          </a:p>
          <a:p>
            <a:r>
              <a:rPr lang="en-US" dirty="0"/>
              <a:t>They can also react to the changing market trends quickly.</a:t>
            </a:r>
            <a:endParaRPr lang="en-US" dirty="0"/>
          </a:p>
        </p:txBody>
      </p:sp>
      <p:sp>
        <p:nvSpPr>
          <p:cNvPr id="3" name="Title 2"/>
          <p:cNvSpPr>
            <a:spLocks noGrp="1"/>
          </p:cNvSpPr>
          <p:nvPr>
            <p:ph type="title"/>
          </p:nvPr>
        </p:nvSpPr>
        <p:spPr/>
        <p:txBody>
          <a:bodyPr/>
          <a:lstStyle/>
          <a:p>
            <a:r>
              <a:rPr lang="en-US" dirty="0" smtClean="0"/>
              <a:t>Benefits of Market Orientation</a:t>
            </a:r>
            <a:endParaRPr lang="en-US" dirty="0"/>
          </a:p>
        </p:txBody>
      </p:sp>
    </p:spTree>
    <p:extLst>
      <p:ext uri="{BB962C8B-B14F-4D97-AF65-F5344CB8AC3E}">
        <p14:creationId xmlns:p14="http://schemas.microsoft.com/office/powerpoint/2010/main" val="3737589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800" dirty="0" smtClean="0"/>
              <a:t>Market Research can be very expensive.</a:t>
            </a:r>
          </a:p>
          <a:p>
            <a:r>
              <a:rPr lang="en-US" sz="2800" dirty="0" smtClean="0"/>
              <a:t>There is no guarantee that this will work.</a:t>
            </a:r>
            <a:endParaRPr lang="en-US" sz="2800" dirty="0"/>
          </a:p>
        </p:txBody>
      </p:sp>
      <p:sp>
        <p:nvSpPr>
          <p:cNvPr id="3" name="Title 2"/>
          <p:cNvSpPr>
            <a:spLocks noGrp="1"/>
          </p:cNvSpPr>
          <p:nvPr>
            <p:ph type="title"/>
          </p:nvPr>
        </p:nvSpPr>
        <p:spPr/>
        <p:txBody>
          <a:bodyPr/>
          <a:lstStyle/>
          <a:p>
            <a:r>
              <a:rPr lang="en-US" dirty="0" smtClean="0"/>
              <a:t>Drawbacks of Market Orientation</a:t>
            </a:r>
            <a:endParaRPr lang="en-US" dirty="0"/>
          </a:p>
        </p:txBody>
      </p:sp>
    </p:spTree>
    <p:extLst>
      <p:ext uri="{BB962C8B-B14F-4D97-AF65-F5344CB8AC3E}">
        <p14:creationId xmlns:p14="http://schemas.microsoft.com/office/powerpoint/2010/main" val="659271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“We used to think that everything started in the lab. Now we realize that everything spins off the consumer. And while technology is still important, the consumer has to lead innovation. We have to innovate for a specific reason, and that reason comes from the market. Otherwise, we’ll end up making museum pieces.” Phil Knight stated.</a:t>
            </a:r>
            <a:endParaRPr lang="en-US" dirty="0"/>
          </a:p>
        </p:txBody>
      </p:sp>
      <p:sp>
        <p:nvSpPr>
          <p:cNvPr id="3" name="Title 2"/>
          <p:cNvSpPr>
            <a:spLocks noGrp="1"/>
          </p:cNvSpPr>
          <p:nvPr>
            <p:ph type="title"/>
          </p:nvPr>
        </p:nvSpPr>
        <p:spPr/>
        <p:txBody>
          <a:bodyPr/>
          <a:lstStyle/>
          <a:p>
            <a:r>
              <a:rPr lang="en-US" dirty="0" smtClean="0"/>
              <a:t>Nike</a:t>
            </a:r>
            <a:endParaRPr lang="en-US" dirty="0"/>
          </a:p>
        </p:txBody>
      </p:sp>
    </p:spTree>
    <p:extLst>
      <p:ext uri="{BB962C8B-B14F-4D97-AF65-F5344CB8AC3E}">
        <p14:creationId xmlns:p14="http://schemas.microsoft.com/office/powerpoint/2010/main" val="27891317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t="8005" b="8005"/>
          <a:stretch>
            <a:fillRect/>
          </a:stretch>
        </p:blipFill>
        <p:spPr>
          <a:xfrm>
            <a:off x="2133600" y="685800"/>
            <a:ext cx="6096000" cy="3657600"/>
          </a:xfrm>
        </p:spPr>
      </p:pic>
      <p:sp>
        <p:nvSpPr>
          <p:cNvPr id="3" name="Title 2"/>
          <p:cNvSpPr>
            <a:spLocks noGrp="1"/>
          </p:cNvSpPr>
          <p:nvPr>
            <p:ph type="title"/>
          </p:nvPr>
        </p:nvSpPr>
        <p:spPr/>
        <p:txBody>
          <a:bodyPr/>
          <a:lstStyle/>
          <a:p>
            <a:r>
              <a:rPr lang="en-US" dirty="0" smtClean="0"/>
              <a:t>Women’s trends </a:t>
            </a:r>
            <a:endParaRPr lang="en-US" dirty="0"/>
          </a:p>
        </p:txBody>
      </p:sp>
    </p:spTree>
    <p:extLst>
      <p:ext uri="{BB962C8B-B14F-4D97-AF65-F5344CB8AC3E}">
        <p14:creationId xmlns:p14="http://schemas.microsoft.com/office/powerpoint/2010/main" val="28483367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Product orientation is based on the assumption that there will always be a market for the products the company makes. </a:t>
            </a:r>
            <a:endParaRPr lang="en-US" dirty="0" smtClean="0"/>
          </a:p>
          <a:p>
            <a:r>
              <a:rPr lang="en-US" dirty="0"/>
              <a:t>P</a:t>
            </a:r>
            <a:r>
              <a:rPr lang="en-US" dirty="0" smtClean="0"/>
              <a:t>roduct </a:t>
            </a:r>
            <a:r>
              <a:rPr lang="en-US" dirty="0"/>
              <a:t>orientation is driven more by technical innovation than by consumer needs.</a:t>
            </a:r>
            <a:endParaRPr lang="en-US" dirty="0"/>
          </a:p>
        </p:txBody>
      </p:sp>
      <p:sp>
        <p:nvSpPr>
          <p:cNvPr id="3" name="Title 2"/>
          <p:cNvSpPr>
            <a:spLocks noGrp="1"/>
          </p:cNvSpPr>
          <p:nvPr>
            <p:ph type="title"/>
          </p:nvPr>
        </p:nvSpPr>
        <p:spPr/>
        <p:txBody>
          <a:bodyPr/>
          <a:lstStyle/>
          <a:p>
            <a:r>
              <a:rPr lang="en-US" dirty="0" smtClean="0"/>
              <a:t>Product Orientation</a:t>
            </a:r>
            <a:endParaRPr lang="en-US" dirty="0"/>
          </a:p>
        </p:txBody>
      </p:sp>
    </p:spTree>
    <p:extLst>
      <p:ext uri="{BB962C8B-B14F-4D97-AF65-F5344CB8AC3E}">
        <p14:creationId xmlns:p14="http://schemas.microsoft.com/office/powerpoint/2010/main" val="1508186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7-02-27 at 2.18.06 PM.png"/>
          <p:cNvPicPr>
            <a:picLocks noGrp="1" noChangeAspect="1"/>
          </p:cNvPicPr>
          <p:nvPr>
            <p:ph idx="1"/>
          </p:nvPr>
        </p:nvPicPr>
        <p:blipFill>
          <a:blip r:embed="rId2">
            <a:extLst>
              <a:ext uri="{28A0092B-C50C-407E-A947-70E740481C1C}">
                <a14:useLocalDpi xmlns:a14="http://schemas.microsoft.com/office/drawing/2010/main" val="0"/>
              </a:ext>
            </a:extLst>
          </a:blip>
          <a:srcRect l="-35354" r="-35354"/>
          <a:stretch>
            <a:fillRect/>
          </a:stretch>
        </p:blipFill>
        <p:spPr/>
      </p:pic>
      <p:sp>
        <p:nvSpPr>
          <p:cNvPr id="3" name="Title 2"/>
          <p:cNvSpPr>
            <a:spLocks noGrp="1"/>
          </p:cNvSpPr>
          <p:nvPr>
            <p:ph type="title"/>
          </p:nvPr>
        </p:nvSpPr>
        <p:spPr/>
        <p:txBody>
          <a:bodyPr/>
          <a:lstStyle/>
          <a:p>
            <a:r>
              <a:rPr lang="en-US" dirty="0" smtClean="0"/>
              <a:t>Product in the center</a:t>
            </a:r>
            <a:endParaRPr lang="en-US" dirty="0"/>
          </a:p>
        </p:txBody>
      </p:sp>
      <p:sp>
        <p:nvSpPr>
          <p:cNvPr id="5" name="TextBox 4"/>
          <p:cNvSpPr txBox="1"/>
          <p:nvPr/>
        </p:nvSpPr>
        <p:spPr>
          <a:xfrm>
            <a:off x="3810000" y="6364941"/>
            <a:ext cx="5094941" cy="369332"/>
          </a:xfrm>
          <a:prstGeom prst="rect">
            <a:avLst/>
          </a:prstGeom>
          <a:noFill/>
        </p:spPr>
        <p:txBody>
          <a:bodyPr wrap="square" rtlCol="0">
            <a:spAutoFit/>
          </a:bodyPr>
          <a:lstStyle/>
          <a:p>
            <a:r>
              <a:rPr lang="en-US" dirty="0"/>
              <a:t>http://</a:t>
            </a:r>
            <a:r>
              <a:rPr lang="en-US" dirty="0" err="1"/>
              <a:t>www.learnmarketing.net</a:t>
            </a:r>
            <a:r>
              <a:rPr lang="en-US" dirty="0"/>
              <a:t>/</a:t>
            </a:r>
            <a:r>
              <a:rPr lang="en-US" dirty="0" err="1"/>
              <a:t>orientations.htm</a:t>
            </a:r>
            <a:endParaRPr lang="en-US" dirty="0"/>
          </a:p>
        </p:txBody>
      </p:sp>
    </p:spTree>
    <p:extLst>
      <p:ext uri="{BB962C8B-B14F-4D97-AF65-F5344CB8AC3E}">
        <p14:creationId xmlns:p14="http://schemas.microsoft.com/office/powerpoint/2010/main" val="32597435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Elemental.thmx</Template>
  <TotalTime>30</TotalTime>
  <Words>455</Words>
  <Application>Microsoft Macintosh PowerPoint</Application>
  <PresentationFormat>On-screen Show (4:3)</PresentationFormat>
  <Paragraphs>35</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Elemental</vt:lpstr>
      <vt:lpstr>Market Orientation vs.  Product Orientation</vt:lpstr>
      <vt:lpstr>Market Orientation</vt:lpstr>
      <vt:lpstr>Customers in the center</vt:lpstr>
      <vt:lpstr>Benefits of Market Orientation</vt:lpstr>
      <vt:lpstr>Drawbacks of Market Orientation</vt:lpstr>
      <vt:lpstr>Nike</vt:lpstr>
      <vt:lpstr>Women’s trends </vt:lpstr>
      <vt:lpstr>Product Orientation</vt:lpstr>
      <vt:lpstr>Product in the center</vt:lpstr>
      <vt:lpstr>Benefits of Product Orientation</vt:lpstr>
      <vt:lpstr>Ferrari</vt:lpstr>
      <vt:lpstr>PowerPoint Presentation</vt:lpstr>
      <vt:lpstr>How to choose?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Orientation vs.  Product Orientation</dc:title>
  <dc:creator>Amy Jacobs</dc:creator>
  <cp:lastModifiedBy>Amy Jacobs</cp:lastModifiedBy>
  <cp:revision>6</cp:revision>
  <dcterms:created xsi:type="dcterms:W3CDTF">2017-02-27T20:06:56Z</dcterms:created>
  <dcterms:modified xsi:type="dcterms:W3CDTF">2017-02-27T20:37:36Z</dcterms:modified>
</cp:coreProperties>
</file>